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5"/>
  </p:notesMasterIdLst>
  <p:sldIdLst>
    <p:sldId id="316" r:id="rId5"/>
    <p:sldId id="320" r:id="rId6"/>
    <p:sldId id="322" r:id="rId7"/>
    <p:sldId id="323" r:id="rId8"/>
    <p:sldId id="340" r:id="rId9"/>
    <p:sldId id="321" r:id="rId10"/>
    <p:sldId id="325" r:id="rId11"/>
    <p:sldId id="324" r:id="rId12"/>
    <p:sldId id="326" r:id="rId13"/>
    <p:sldId id="327" r:id="rId14"/>
    <p:sldId id="328" r:id="rId15"/>
    <p:sldId id="331" r:id="rId16"/>
    <p:sldId id="330" r:id="rId17"/>
    <p:sldId id="332" r:id="rId18"/>
    <p:sldId id="333" r:id="rId19"/>
    <p:sldId id="334" r:id="rId20"/>
    <p:sldId id="337" r:id="rId21"/>
    <p:sldId id="335" r:id="rId22"/>
    <p:sldId id="338" r:id="rId23"/>
    <p:sldId id="30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110" d="100"/>
          <a:sy n="110" d="100"/>
        </p:scale>
        <p:origin x="2262" y="10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more about our solution.</a:t>
            </a:r>
          </a:p>
          <a:p>
            <a:endParaRPr lang="en-US" dirty="0"/>
          </a:p>
          <a:p>
            <a:r>
              <a:rPr lang="en-US" dirty="0"/>
              <a:t>The basic idea is as follows:</a:t>
            </a:r>
          </a:p>
          <a:p>
            <a:pPr marL="228600" indent="-228600">
              <a:buAutoNum type="arabicPeriod"/>
            </a:pPr>
            <a:r>
              <a:rPr lang="en-US" dirty="0"/>
              <a:t>Cameras are installed on</a:t>
            </a:r>
          </a:p>
          <a:p>
            <a:pPr marL="228600" indent="-228600">
              <a:buAutoNum type="arabicPeriod"/>
            </a:pPr>
            <a:r>
              <a:rPr lang="en-US" dirty="0"/>
              <a:t>sliding rails in front of</a:t>
            </a:r>
          </a:p>
          <a:p>
            <a:pPr marL="228600" indent="-228600">
              <a:buAutoNum type="arabicPeriod"/>
            </a:pPr>
            <a:r>
              <a:rPr lang="en-US" dirty="0"/>
              <a:t>the shelves.</a:t>
            </a:r>
          </a:p>
          <a:p>
            <a:pPr marL="228600" indent="-228600">
              <a:buAutoNum type="arabicPeriod"/>
            </a:pPr>
            <a:r>
              <a:rPr lang="en-US" dirty="0"/>
              <a:t>Each camera sees what’s on the opposite shelf unit</a:t>
            </a:r>
          </a:p>
          <a:p>
            <a:pPr marL="228600" indent="-228600">
              <a:buAutoNum type="arabicPeriod"/>
            </a:pPr>
            <a:r>
              <a:rPr lang="en-US" dirty="0"/>
              <a:t>The cameras are connected using </a:t>
            </a:r>
            <a:r>
              <a:rPr lang="en-US" dirty="0" err="1"/>
              <a:t>wifi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 web server, which hosts</a:t>
            </a:r>
          </a:p>
          <a:p>
            <a:pPr marL="228600" indent="-228600">
              <a:buAutoNum type="arabicPeriod"/>
            </a:pPr>
            <a:r>
              <a:rPr lang="en-US" dirty="0"/>
              <a:t>The object detection model.</a:t>
            </a:r>
          </a:p>
          <a:p>
            <a:pPr marL="228600" indent="-228600">
              <a:buAutoNum type="arabicPeriod"/>
            </a:pPr>
            <a:r>
              <a:rPr lang="en-US" dirty="0"/>
              <a:t>The application can be used by admins to</a:t>
            </a:r>
          </a:p>
          <a:p>
            <a:pPr marL="228600" indent="-228600">
              <a:buAutoNum type="arabicPeriod"/>
            </a:pPr>
            <a:r>
              <a:rPr lang="en-US" dirty="0"/>
              <a:t>manage the database,</a:t>
            </a:r>
          </a:p>
          <a:p>
            <a:pPr marL="228600" indent="-228600">
              <a:buAutoNum type="arabicPeriod"/>
            </a:pPr>
            <a:r>
              <a:rPr lang="en-US" dirty="0"/>
              <a:t>As well as the broadcasting service that will</a:t>
            </a:r>
          </a:p>
          <a:p>
            <a:pPr marL="228600" indent="-228600">
              <a:buAutoNum type="arabicPeriod"/>
            </a:pPr>
            <a:r>
              <a:rPr lang="en-US" dirty="0"/>
              <a:t>Notify the on-floor employees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6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Faster R-CNN</a:t>
            </a:r>
          </a:p>
          <a:p>
            <a:pPr lvl="1"/>
            <a:r>
              <a:rPr lang="en-US" dirty="0"/>
              <a:t>A two-stage architecture, first generating region proposals and then predicting class labels, and bounding box coordinates</a:t>
            </a:r>
          </a:p>
          <a:p>
            <a:pPr lvl="1"/>
            <a:r>
              <a:rPr lang="en-US" dirty="0"/>
              <a:t>Generally slower due to its two-stage process</a:t>
            </a:r>
            <a:endParaRPr lang="en-GB" dirty="0"/>
          </a:p>
          <a:p>
            <a:r>
              <a:rPr lang="en-GB" dirty="0"/>
              <a:t>YOLO</a:t>
            </a:r>
          </a:p>
          <a:p>
            <a:pPr lvl="1"/>
            <a:r>
              <a:rPr lang="en-US" dirty="0"/>
              <a:t>A single-stage architecture, simultaneously predicting class probabilities and bounding box coordinates in one pass through the network.</a:t>
            </a:r>
          </a:p>
          <a:p>
            <a:pPr lvl="1"/>
            <a:r>
              <a:rPr lang="en-US" dirty="0"/>
              <a:t>Known for its real-time object detection capabilities, achieving faster inference speeds.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Classical Methods</a:t>
            </a:r>
          </a:p>
          <a:p>
            <a:pPr lvl="1"/>
            <a:r>
              <a:rPr lang="en-US" dirty="0"/>
              <a:t>Do not generalize well when applied to new environments.</a:t>
            </a:r>
          </a:p>
          <a:p>
            <a:r>
              <a:rPr lang="en-US" dirty="0"/>
              <a:t>Depth Estimation Method</a:t>
            </a:r>
          </a:p>
          <a:p>
            <a:pPr lvl="1"/>
            <a:r>
              <a:rPr lang="en-US" dirty="0"/>
              <a:t>Fail to detect product misplacement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027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Collection &amp;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08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90/5/5%, with 15 samples of OOS and MIS in val./test</a:t>
            </a:r>
          </a:p>
          <a:p>
            <a:r>
              <a:rPr lang="en-GB" dirty="0" err="1"/>
              <a:t>Roboflow</a:t>
            </a:r>
            <a:r>
              <a:rPr lang="en-GB" dirty="0"/>
              <a:t> for annotation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13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76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4315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66881" y="2414598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5" t="63617" r="3394" b="4078"/>
          <a:stretch/>
        </p:blipFill>
        <p:spPr>
          <a:xfrm>
            <a:off x="9744710" y="4987527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IP Cameras</a:t>
            </a:r>
          </a:p>
        </p:txBody>
      </p:sp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63E0C4B2-5C07-8D96-E408-F52BDE16C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70507"/>
            <a:ext cx="5183188" cy="2953724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Implemented Components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4015A-700D-C0B5-21D0-92B42E85D3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Web server</a:t>
            </a:r>
            <a:r>
              <a:rPr lang="en-US" dirty="0"/>
              <a:t>: Node.js + Express</a:t>
            </a:r>
          </a:p>
          <a:p>
            <a:endParaRPr lang="en-US" dirty="0"/>
          </a:p>
          <a:p>
            <a:r>
              <a:rPr lang="en-US" b="1" dirty="0"/>
              <a:t>Model server</a:t>
            </a:r>
            <a:r>
              <a:rPr lang="en-US" dirty="0"/>
              <a:t>: Python + Flask</a:t>
            </a:r>
            <a:endParaRPr lang="en-GB" dirty="0"/>
          </a:p>
        </p:txBody>
      </p:sp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E315328B-79D1-E6FB-A523-D2FE770F3C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7587"/>
            <a:ext cx="5157787" cy="2999564"/>
          </a:xfrm>
        </p:spPr>
      </p:pic>
    </p:spTree>
    <p:extLst>
      <p:ext uri="{BB962C8B-B14F-4D97-AF65-F5344CB8AC3E}">
        <p14:creationId xmlns:p14="http://schemas.microsoft.com/office/powerpoint/2010/main" val="27801522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18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Video-based Retail Store Shelf Monitoring System (SMS) using deep learning.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Achieved mean Average Precision (</a:t>
            </a:r>
            <a:r>
              <a:rPr lang="en-US" dirty="0" err="1"/>
              <a:t>mAP</a:t>
            </a:r>
            <a:r>
              <a:rPr lang="en-US" dirty="0"/>
              <a:t>) scores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as a proof-of-concept for feasibility.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Future work includes real-world testing, refining accuracy, scalability, exploring additional functionalities like shelf restocking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Seamless</a:t>
            </a:r>
            <a:r>
              <a:rPr lang="en-GB" dirty="0"/>
              <a:t>, Saudi Arabia's premier event, highlighted innovations in payments, fintech, </a:t>
            </a:r>
            <a:r>
              <a:rPr lang="en-GB" b="1" dirty="0"/>
              <a:t>retail</a:t>
            </a:r>
            <a:r>
              <a:rPr lang="en-GB" dirty="0"/>
              <a:t>, e-commerce, home delivery, and digital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focus on retails future featured cashier-less stores showcasing </a:t>
            </a:r>
            <a:r>
              <a:rPr lang="en-GB" b="1" dirty="0"/>
              <a:t>AI-powered shelf monitoring</a:t>
            </a:r>
            <a:r>
              <a:rPr lang="en-GB" dirty="0"/>
              <a:t>, addressing a key industry trend.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 fontScale="90000"/>
          </a:bodyPr>
          <a:lstStyle/>
          <a:p>
            <a:r>
              <a:rPr lang="en-GB" dirty="0"/>
              <a:t>Challenges in Retail Inventory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Manual Inspection Process</a:t>
            </a:r>
            <a:r>
              <a:rPr lang="en-US" dirty="0"/>
              <a:t>: relying on labor-intensive manual work, with </a:t>
            </a:r>
            <a:r>
              <a:rPr lang="en-GB" dirty="0"/>
              <a:t>employees counting and correcting products on shelves, preparing OOS inventory, retrieving items from storage, and replenishing shelves.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Financial Implications</a:t>
            </a:r>
            <a:r>
              <a:rPr lang="en-US" dirty="0"/>
              <a:t>: High expenditure on inventory management and potential customer loss due to frustration or simply not finding the 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 stock monitoring</a:t>
            </a:r>
            <a:r>
              <a:rPr lang="en-US" dirty="0"/>
              <a:t>: Currently, supermarkets rely on distributers to manually count and sort the shelf products and report stock status.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0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Challenges in current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Limitations of </a:t>
            </a:r>
            <a:r>
              <a:rPr lang="en-GB" b="1" dirty="0"/>
              <a:t>traditional methods </a:t>
            </a:r>
            <a:r>
              <a:rPr lang="en-GB" dirty="0"/>
              <a:t>(ML, image processing)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learning's need for </a:t>
            </a:r>
            <a:r>
              <a:rPr lang="en-GB" b="1" dirty="0"/>
              <a:t>large annotated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Difficulty in achieving high precision for Out-Of-Stock and Misplaced detection due to </a:t>
            </a:r>
            <a:r>
              <a:rPr lang="en-GB" b="1" dirty="0"/>
              <a:t>shelf layout</a:t>
            </a:r>
            <a:r>
              <a:rPr lang="en-GB" dirty="0"/>
              <a:t>, </a:t>
            </a:r>
            <a:r>
              <a:rPr lang="en-GB" b="1" dirty="0"/>
              <a:t>object shapes</a:t>
            </a:r>
            <a:r>
              <a:rPr lang="en-GB" dirty="0"/>
              <a:t>, and </a:t>
            </a:r>
            <a:r>
              <a:rPr lang="en-GB" b="1" dirty="0"/>
              <a:t>occlusion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1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25196" y="1591484"/>
            <a:ext cx="3548094" cy="365125"/>
          </a:xfrm>
        </p:spPr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02880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Graphic 12" descr="Abacus with solid fill">
            <a:extLst>
              <a:ext uri="{FF2B5EF4-FFF2-40B4-BE49-F238E27FC236}">
                <a16:creationId xmlns:a16="http://schemas.microsoft.com/office/drawing/2014/main" id="{1CC3FFC1-1796-5D5E-B68A-080D6B0125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2281693"/>
            <a:ext cx="914400" cy="914400"/>
          </a:xfrm>
          <a:prstGeom prst="rect">
            <a:avLst/>
          </a:prstGeom>
        </p:spPr>
      </p:pic>
      <p:pic>
        <p:nvPicPr>
          <p:cNvPr id="15" name="Graphic 14" descr="Abacus with solid fill">
            <a:extLst>
              <a:ext uri="{FF2B5EF4-FFF2-40B4-BE49-F238E27FC236}">
                <a16:creationId xmlns:a16="http://schemas.microsoft.com/office/drawing/2014/main" id="{D3C560B9-21F4-2231-E3AA-0EF98338F3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2281693"/>
            <a:ext cx="914400" cy="914400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A8B7BFCF-3027-07F7-D0DF-E47C89166C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928635" y="5101250"/>
            <a:ext cx="914400" cy="914400"/>
          </a:xfrm>
          <a:prstGeom prst="rect">
            <a:avLst/>
          </a:prstGeom>
        </p:spPr>
      </p:pic>
      <p:pic>
        <p:nvPicPr>
          <p:cNvPr id="21" name="Graphic 20" descr="Wireless router outline">
            <a:extLst>
              <a:ext uri="{FF2B5EF4-FFF2-40B4-BE49-F238E27FC236}">
                <a16:creationId xmlns:a16="http://schemas.microsoft.com/office/drawing/2014/main" id="{547745A8-ED8B-89F1-A45D-B77D7D350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19843" y="646275"/>
            <a:ext cx="1757337" cy="1757337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EE37101C-5F94-2592-FDDB-F2D960041F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72350" y="2779400"/>
            <a:ext cx="1433769" cy="1433769"/>
          </a:xfrm>
          <a:prstGeom prst="rect">
            <a:avLst/>
          </a:prstGeom>
        </p:spPr>
      </p:pic>
      <p:pic>
        <p:nvPicPr>
          <p:cNvPr id="32" name="Graphic 31" descr="Abacus with solid fill">
            <a:extLst>
              <a:ext uri="{FF2B5EF4-FFF2-40B4-BE49-F238E27FC236}">
                <a16:creationId xmlns:a16="http://schemas.microsoft.com/office/drawing/2014/main" id="{E2047AA1-A0DB-004D-391F-B0702DB01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2281693"/>
            <a:ext cx="914400" cy="914400"/>
          </a:xfrm>
          <a:prstGeom prst="rect">
            <a:avLst/>
          </a:prstGeom>
        </p:spPr>
      </p:pic>
      <p:pic>
        <p:nvPicPr>
          <p:cNvPr id="33" name="Graphic 32" descr="Abacus with solid fill">
            <a:extLst>
              <a:ext uri="{FF2B5EF4-FFF2-40B4-BE49-F238E27FC236}">
                <a16:creationId xmlns:a16="http://schemas.microsoft.com/office/drawing/2014/main" id="{A9B8D98F-CA1D-8A6D-AB56-78572B50C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2281693"/>
            <a:ext cx="914400" cy="914400"/>
          </a:xfrm>
          <a:prstGeom prst="rect">
            <a:avLst/>
          </a:prstGeom>
        </p:spPr>
      </p:pic>
      <p:pic>
        <p:nvPicPr>
          <p:cNvPr id="34" name="Graphic 33" descr="Abacus with solid fill">
            <a:extLst>
              <a:ext uri="{FF2B5EF4-FFF2-40B4-BE49-F238E27FC236}">
                <a16:creationId xmlns:a16="http://schemas.microsoft.com/office/drawing/2014/main" id="{E009DED3-4E06-62FB-4BC8-EFFAC21E6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2281693"/>
            <a:ext cx="914400" cy="914400"/>
          </a:xfrm>
          <a:prstGeom prst="rect">
            <a:avLst/>
          </a:prstGeom>
        </p:spPr>
      </p:pic>
      <p:pic>
        <p:nvPicPr>
          <p:cNvPr id="35" name="Graphic 34" descr="Abacus with solid fill">
            <a:extLst>
              <a:ext uri="{FF2B5EF4-FFF2-40B4-BE49-F238E27FC236}">
                <a16:creationId xmlns:a16="http://schemas.microsoft.com/office/drawing/2014/main" id="{844A0EB0-07D3-5703-5E3D-F3F990567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2281693"/>
            <a:ext cx="914400" cy="914400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BD0A6E74-0A61-6107-07BC-D86F7B1C4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42301" y="3832420"/>
            <a:ext cx="914400" cy="914400"/>
          </a:xfrm>
          <a:prstGeom prst="rect">
            <a:avLst/>
          </a:prstGeom>
        </p:spPr>
      </p:pic>
      <p:pic>
        <p:nvPicPr>
          <p:cNvPr id="37" name="Graphic 36" descr="Abacus with solid fill">
            <a:extLst>
              <a:ext uri="{FF2B5EF4-FFF2-40B4-BE49-F238E27FC236}">
                <a16:creationId xmlns:a16="http://schemas.microsoft.com/office/drawing/2014/main" id="{8A2F68BF-CB34-87A1-2956-55781A03F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2659" y="3832420"/>
            <a:ext cx="914400" cy="914400"/>
          </a:xfrm>
          <a:prstGeom prst="rect">
            <a:avLst/>
          </a:prstGeom>
        </p:spPr>
      </p:pic>
      <p:pic>
        <p:nvPicPr>
          <p:cNvPr id="38" name="Graphic 37" descr="Abacus with solid fill">
            <a:extLst>
              <a:ext uri="{FF2B5EF4-FFF2-40B4-BE49-F238E27FC236}">
                <a16:creationId xmlns:a16="http://schemas.microsoft.com/office/drawing/2014/main" id="{D74B7448-21B9-F0B5-9CA8-C15186987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75622" y="3832420"/>
            <a:ext cx="914400" cy="914400"/>
          </a:xfrm>
          <a:prstGeom prst="rect">
            <a:avLst/>
          </a:prstGeom>
        </p:spPr>
      </p:pic>
      <p:pic>
        <p:nvPicPr>
          <p:cNvPr id="39" name="Graphic 38" descr="Abacus with solid fill">
            <a:extLst>
              <a:ext uri="{FF2B5EF4-FFF2-40B4-BE49-F238E27FC236}">
                <a16:creationId xmlns:a16="http://schemas.microsoft.com/office/drawing/2014/main" id="{D2DBF49E-0CD2-BACD-9CAC-185684586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5980" y="3832420"/>
            <a:ext cx="914400" cy="914400"/>
          </a:xfrm>
          <a:prstGeom prst="rect">
            <a:avLst/>
          </a:prstGeom>
        </p:spPr>
      </p:pic>
      <p:pic>
        <p:nvPicPr>
          <p:cNvPr id="40" name="Graphic 39" descr="Abacus with solid fill">
            <a:extLst>
              <a:ext uri="{FF2B5EF4-FFF2-40B4-BE49-F238E27FC236}">
                <a16:creationId xmlns:a16="http://schemas.microsoft.com/office/drawing/2014/main" id="{D307A73F-AE84-5EC1-6888-14EE7DB91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1647" y="3832420"/>
            <a:ext cx="914400" cy="914400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ACB07DD0-3E26-5458-2302-951B2B145E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22005" y="3832420"/>
            <a:ext cx="914400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3EE2289-08A6-729B-6636-8D8975C8D304}"/>
              </a:ext>
            </a:extLst>
          </p:cNvPr>
          <p:cNvCxnSpPr>
            <a:cxnSpLocks/>
          </p:cNvCxnSpPr>
          <p:nvPr/>
        </p:nvCxnSpPr>
        <p:spPr>
          <a:xfrm>
            <a:off x="6475197" y="2119947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F0ACA6-F38D-1A42-3A93-DF7860654645}"/>
              </a:ext>
            </a:extLst>
          </p:cNvPr>
          <p:cNvCxnSpPr>
            <a:cxnSpLocks/>
          </p:cNvCxnSpPr>
          <p:nvPr/>
        </p:nvCxnSpPr>
        <p:spPr>
          <a:xfrm>
            <a:off x="6521241" y="4831864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Wi-Fi with solid fill">
            <a:extLst>
              <a:ext uri="{FF2B5EF4-FFF2-40B4-BE49-F238E27FC236}">
                <a16:creationId xmlns:a16="http://schemas.microsoft.com/office/drawing/2014/main" id="{B923902F-1C8F-9C28-D5FD-D64809EBD1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51837" y="859646"/>
            <a:ext cx="914400" cy="914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3F562-5423-19C0-0C61-5030936DAC4E}"/>
              </a:ext>
            </a:extLst>
          </p:cNvPr>
          <p:cNvGrpSpPr/>
          <p:nvPr/>
        </p:nvGrpSpPr>
        <p:grpSpPr>
          <a:xfrm>
            <a:off x="10488330" y="2266468"/>
            <a:ext cx="929146" cy="929146"/>
            <a:chOff x="4288389" y="935170"/>
            <a:chExt cx="1426818" cy="14268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F14987A-9C3B-8B49-7760-610C58F0B82B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23" name="Graphic 22" descr="Phone Vibration with solid fill">
                <a:extLst>
                  <a:ext uri="{FF2B5EF4-FFF2-40B4-BE49-F238E27FC236}">
                    <a16:creationId xmlns:a16="http://schemas.microsoft.com/office/drawing/2014/main" id="{7AA0F11C-7F37-E7AE-EBB1-C904B597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Ringer outline">
                <a:extLst>
                  <a:ext uri="{FF2B5EF4-FFF2-40B4-BE49-F238E27FC236}">
                    <a16:creationId xmlns:a16="http://schemas.microsoft.com/office/drawing/2014/main" id="{D475B280-9A52-067B-EF0A-A2911C902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55" name="Graphic 54" descr="Man outline">
              <a:extLst>
                <a:ext uri="{FF2B5EF4-FFF2-40B4-BE49-F238E27FC236}">
                  <a16:creationId xmlns:a16="http://schemas.microsoft.com/office/drawing/2014/main" id="{357F69D1-AACF-9D25-84DB-6C8B9BB7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57" name="Graphic 56" descr="Person eating with solid fill">
            <a:extLst>
              <a:ext uri="{FF2B5EF4-FFF2-40B4-BE49-F238E27FC236}">
                <a16:creationId xmlns:a16="http://schemas.microsoft.com/office/drawing/2014/main" id="{F741E450-A0BE-3333-CAA5-4A0FD6E2EA1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22352" y="2480409"/>
            <a:ext cx="1872824" cy="1872824"/>
          </a:xfrm>
          <a:prstGeom prst="rect">
            <a:avLst/>
          </a:prstGeom>
        </p:spPr>
      </p:pic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65950EED-B6E9-5B2A-E61A-281A8C77D51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053773" y="4469864"/>
            <a:ext cx="1946748" cy="194674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D527226-9877-A778-DC52-3EF0EB1051EB}"/>
              </a:ext>
            </a:extLst>
          </p:cNvPr>
          <p:cNvGrpSpPr/>
          <p:nvPr/>
        </p:nvGrpSpPr>
        <p:grpSpPr>
          <a:xfrm>
            <a:off x="10430253" y="3827262"/>
            <a:ext cx="929146" cy="929146"/>
            <a:chOff x="4288389" y="935170"/>
            <a:chExt cx="1426818" cy="1426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FA21D49-FA65-1923-B5D9-03567C4FA1BE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69" name="Graphic 68" descr="Phone Vibration with solid fill">
                <a:extLst>
                  <a:ext uri="{FF2B5EF4-FFF2-40B4-BE49-F238E27FC236}">
                    <a16:creationId xmlns:a16="http://schemas.microsoft.com/office/drawing/2014/main" id="{A30236B1-D1AA-5C61-B57B-1D0351B9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Ringer outline">
                <a:extLst>
                  <a:ext uri="{FF2B5EF4-FFF2-40B4-BE49-F238E27FC236}">
                    <a16:creationId xmlns:a16="http://schemas.microsoft.com/office/drawing/2014/main" id="{E9F5CCE3-D459-32D5-4EC0-12E36069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68" name="Graphic 67" descr="Man outline">
              <a:extLst>
                <a:ext uri="{FF2B5EF4-FFF2-40B4-BE49-F238E27FC236}">
                  <a16:creationId xmlns:a16="http://schemas.microsoft.com/office/drawing/2014/main" id="{E7C27D6D-43C8-DE99-E898-6E90A6EC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74" name="Graphic 73" descr="Search Inventory outline">
            <a:extLst>
              <a:ext uri="{FF2B5EF4-FFF2-40B4-BE49-F238E27FC236}">
                <a16:creationId xmlns:a16="http://schemas.microsoft.com/office/drawing/2014/main" id="{1BA4606E-C2BF-72AB-2380-6D641FE443B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065166" y="2443447"/>
            <a:ext cx="1946748" cy="19467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6A46D0-5289-24CA-8265-1E8CFF0C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  <p:pic>
        <p:nvPicPr>
          <p:cNvPr id="9" name="Graphic 8" descr="Web cam with solid fill">
            <a:extLst>
              <a:ext uri="{FF2B5EF4-FFF2-40B4-BE49-F238E27FC236}">
                <a16:creationId xmlns:a16="http://schemas.microsoft.com/office/drawing/2014/main" id="{162D9182-4795-2C31-E81A-E14221A4072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089863" y="1565513"/>
            <a:ext cx="638348" cy="638348"/>
          </a:xfrm>
          <a:prstGeom prst="rect">
            <a:avLst/>
          </a:prstGeom>
        </p:spPr>
      </p:pic>
      <p:pic>
        <p:nvPicPr>
          <p:cNvPr id="10" name="Graphic 9" descr="Web cam with solid fill">
            <a:extLst>
              <a:ext uri="{FF2B5EF4-FFF2-40B4-BE49-F238E27FC236}">
                <a16:creationId xmlns:a16="http://schemas.microsoft.com/office/drawing/2014/main" id="{1C91FD59-B182-D402-C56E-3F24D4A90D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 rot="10800000">
            <a:off x="9066661" y="4740218"/>
            <a:ext cx="638348" cy="6383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8EE08B-B4A0-D7A5-2A21-C7948D813FD0}"/>
              </a:ext>
            </a:extLst>
          </p:cNvPr>
          <p:cNvCxnSpPr>
            <a:cxnSpLocks/>
            <a:stCxn id="10" idx="1"/>
            <a:endCxn id="51" idx="3"/>
          </p:cNvCxnSpPr>
          <p:nvPr/>
        </p:nvCxnSpPr>
        <p:spPr>
          <a:xfrm flipV="1">
            <a:off x="9705009" y="2729798"/>
            <a:ext cx="644441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982093-BF22-C3A1-4613-35D992D59B3C}"/>
              </a:ext>
            </a:extLst>
          </p:cNvPr>
          <p:cNvCxnSpPr>
            <a:cxnSpLocks/>
            <a:stCxn id="10" idx="3"/>
            <a:endCxn id="51" idx="1"/>
          </p:cNvCxnSpPr>
          <p:nvPr/>
        </p:nvCxnSpPr>
        <p:spPr>
          <a:xfrm flipH="1" flipV="1">
            <a:off x="8408182" y="2729798"/>
            <a:ext cx="658479" cy="232959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C7A7CD-506C-0DC9-37EF-DA7411EF2129}"/>
              </a:ext>
            </a:extLst>
          </p:cNvPr>
          <p:cNvCxnSpPr>
            <a:cxnSpLocks/>
            <a:stCxn id="9" idx="1"/>
            <a:endCxn id="30" idx="1"/>
          </p:cNvCxnSpPr>
          <p:nvPr/>
        </p:nvCxnSpPr>
        <p:spPr>
          <a:xfrm flipH="1">
            <a:off x="6438403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01DE31B-9B27-2A9C-8363-F1128ABEF900}"/>
              </a:ext>
            </a:extLst>
          </p:cNvPr>
          <p:cNvCxnSpPr>
            <a:cxnSpLocks/>
            <a:stCxn id="9" idx="3"/>
            <a:endCxn id="30" idx="3"/>
          </p:cNvCxnSpPr>
          <p:nvPr/>
        </p:nvCxnSpPr>
        <p:spPr>
          <a:xfrm>
            <a:off x="7728211" y="1884687"/>
            <a:ext cx="651460" cy="239905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32F3313-ED71-D2A6-225D-6E248EF4C7FB}"/>
              </a:ext>
            </a:extLst>
          </p:cNvPr>
          <p:cNvSpPr/>
          <p:nvPr/>
        </p:nvSpPr>
        <p:spPr>
          <a:xfrm>
            <a:off x="6438403" y="3827262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023A6BB-AF00-1F44-0153-CD125080908C}"/>
              </a:ext>
            </a:extLst>
          </p:cNvPr>
          <p:cNvSpPr/>
          <p:nvPr/>
        </p:nvSpPr>
        <p:spPr>
          <a:xfrm>
            <a:off x="8408182" y="2273320"/>
            <a:ext cx="1941268" cy="912956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85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Our proposed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Collecting</a:t>
            </a:r>
            <a:r>
              <a:rPr lang="en-GB" dirty="0"/>
              <a:t> images directly from shelves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Labelling</a:t>
            </a:r>
            <a:r>
              <a:rPr lang="en-GB" dirty="0"/>
              <a:t> products and empty spaces with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Fine-tuning</a:t>
            </a:r>
            <a:r>
              <a:rPr lang="en-GB" dirty="0"/>
              <a:t> a pre-trained object detection model on a supermarket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Building</a:t>
            </a:r>
            <a:r>
              <a:rPr lang="en-GB" dirty="0"/>
              <a:t> an efficient system around the detection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dirty="0"/>
              <a:t>&amp; existing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88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Object Detection and Recognition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Detection involves locating and defining the best bounding box</a:t>
            </a:r>
          </a:p>
          <a:p>
            <a:endParaRPr lang="en-GB" dirty="0"/>
          </a:p>
          <a:p>
            <a:r>
              <a:rPr lang="en-GB" dirty="0"/>
              <a:t>Recognition refers to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Model Implementation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Traditional Image Processing such HOG, SIFT, SURF, BRISK and FAST</a:t>
            </a:r>
          </a:p>
          <a:p>
            <a:endParaRPr lang="en-US" dirty="0"/>
          </a:p>
          <a:p>
            <a:r>
              <a:rPr lang="en-GB" dirty="0"/>
              <a:t>Deep Learning Networks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4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Object Detection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3128EC-B390-4FD3-B2B4-AA9973C5D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07071"/>
            <a:ext cx="5157787" cy="26805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Object Recognition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117E68-37FE-BC01-EAE9-219DB4A253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316159"/>
            <a:ext cx="5183188" cy="206242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66316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498</TotalTime>
  <Words>725</Words>
  <Application>Microsoft Office PowerPoint</Application>
  <PresentationFormat>Widescreen</PresentationFormat>
  <Paragraphs>147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Challenges in Retail Inventory Management</vt:lpstr>
      <vt:lpstr>Challenges in current approaches</vt:lpstr>
      <vt:lpstr>Our solution</vt:lpstr>
      <vt:lpstr>Our proposed approach</vt:lpstr>
      <vt:lpstr>Background &amp; existing solutions</vt:lpstr>
      <vt:lpstr>Background</vt:lpstr>
      <vt:lpstr>Metrics</vt:lpstr>
      <vt:lpstr>Existing Solutions</vt:lpstr>
      <vt:lpstr>Data Collection &amp; Experiments</vt:lpstr>
      <vt:lpstr>Data Collection</vt:lpstr>
      <vt:lpstr>Experiments</vt:lpstr>
      <vt:lpstr>System Design</vt:lpstr>
      <vt:lpstr>Model fine-tuning</vt:lpstr>
      <vt:lpstr>System Design</vt:lpstr>
      <vt:lpstr>Prototype</vt:lpstr>
      <vt:lpstr>Prototype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Mamoun Alghaslan</cp:lastModifiedBy>
  <cp:revision>13</cp:revision>
  <dcterms:created xsi:type="dcterms:W3CDTF">2023-12-08T05:56:07Z</dcterms:created>
  <dcterms:modified xsi:type="dcterms:W3CDTF">2023-12-13T17:24:54Z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